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9" r:id="rId10"/>
    <p:sldId id="270" r:id="rId11"/>
    <p:sldId id="277" r:id="rId12"/>
    <p:sldId id="266" r:id="rId13"/>
    <p:sldId id="273" r:id="rId14"/>
    <p:sldId id="271" r:id="rId15"/>
    <p:sldId id="262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35"/>
    <p:restoredTop sz="69301"/>
  </p:normalViewPr>
  <p:slideViewPr>
    <p:cSldViewPr>
      <p:cViewPr varScale="1">
        <p:scale>
          <a:sx n="77" d="100"/>
          <a:sy n="77" d="100"/>
        </p:scale>
        <p:origin x="10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E6056-46F9-2443-A569-BD701749215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D7738-38B8-2C48-A7FB-EF56C07FB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5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59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BECKY - WHO IS MORE LIKELY TO START SMOKING? … WHITE PEOPLE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8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BECKY – AVERAGE AGE PEOPLE STARTED SMOKING COMPARED TO AVERAGE AGE SMOKING E-CIGS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4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 –</a:t>
            </a:r>
          </a:p>
          <a:p>
            <a:endParaRPr lang="en-US" dirty="0"/>
          </a:p>
          <a:p>
            <a:r>
              <a:rPr lang="en-US" dirty="0"/>
              <a:t>We looked at all the respondents that smoked and vaped. We wanted to know if smoking cigarettes led to vaping or vice versa. </a:t>
            </a:r>
          </a:p>
          <a:p>
            <a:endParaRPr lang="en-US" dirty="0"/>
          </a:p>
          <a:p>
            <a:r>
              <a:rPr lang="en-US" dirty="0"/>
              <a:t>After running the T-test we concluded that teenagers who ended up vaping started smoking cigarettes first and then vaped.</a:t>
            </a:r>
          </a:p>
          <a:p>
            <a:endParaRPr lang="en-US" dirty="0"/>
          </a:p>
          <a:p>
            <a:r>
              <a:rPr lang="en-US" dirty="0"/>
              <a:t>We were a little surprised by what the data said and decided to discuss it further.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7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  <a:p>
            <a:endParaRPr lang="en-US" dirty="0"/>
          </a:p>
          <a:p>
            <a:r>
              <a:rPr lang="en-US" dirty="0"/>
              <a:t>Our Theories include</a:t>
            </a:r>
          </a:p>
          <a:p>
            <a:endParaRPr lang="en-US" dirty="0"/>
          </a:p>
          <a:p>
            <a:r>
              <a:rPr lang="en-US" dirty="0"/>
              <a:t>-Smoking cigarettes is cheaper. It takes less money to start the habit with a cigarette then it does to start vaping. Also people are more likely to give you a cheaper cigarette then let you use your more expensive vape. </a:t>
            </a:r>
          </a:p>
          <a:p>
            <a:endParaRPr lang="en-US" dirty="0"/>
          </a:p>
          <a:p>
            <a:r>
              <a:rPr lang="en-US" dirty="0"/>
              <a:t>-It could also be the side affects of smoking cigarettes. Many people don’t like the smell or the flavor of cigarettes. Vaping offers the same nicotine without the nasty affects.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know they are young, but maybe some teenagers are using vaping to help overcome their addition to Nicotine.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something we would like to look into deeper to discover the real reason kids start on cigarettes.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17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-Through the years - and most recently in 2009 with the Family Smoking Control and Prevention Act - the federal government has put severe restrictions on the the advertising of tobacco products.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-They are allowed to be advertised in some print media - but teens are less likely to read.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-So that leaves point of sale advertising – According to the American lung association tobacco and e-cigarette companies spend 96% of their marketing budgets on point of sale advertising.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Good data analysis is always... personal. 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This project has provided unbiased data to guide my decisions as a parent. I was shocked to find out that one of my daughters might try her first cigarette THIS year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but as a girl dad I am happy to find out boys are more likely to start smoking than girls. All my girls are non-white so that also makes it less likely they’ll start smoking.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ANJANA – My boys are also non-white, but their gender makes them more susceptible to smoking. I guess that means no more visits to the cigar lounge.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I’ll likely do my best to keep my daughters out of convenience stores - which means I may go crazy filling their gas tanks when they start driving.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time, Do you have any questions? Softballs only please!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This project is personal to us. Anjana and I are both parents.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 - I’m the dad of three girls. All are mixed race and the oldest is 11 - she just started middle school.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Anjana – I am the mom to two boys… add more demo info here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Anjana - Our group was excited to dig into this data - hoping it would give us some unbiased information to guide our decision making as parents.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ANJANA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 THAT THE SURVEY WAS DONE BY TEENAGERS ONLY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STRENGTHS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large sample size, 2. Nationally representative sample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LIMITATIONS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study is a self reported survey so the answers may not be accurate due to social desirability bias or difficulty remembering past event timings.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ANJANA - TALK ABOUT THE PROCESS WE USED TO SELECT THE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ANJANA – TALK ABOUT RECODING THE # OF CIGARETTES CDC SAYS 100 IS FULL TIME SMOKER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ANJANA - TALK ABOUT CHANGING FROM A LIKERT SCALE TO 3 VARIABLE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5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BECKY – TALK ABOUT THE GENDER THAT SMOKES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7738-38B8-2C48-A7FB-EF56C07FB1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3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2776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2223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8448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7795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25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172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8606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93C546-5B7B-6A47-A6E1-E86EF93A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D4819-27D3-BB4C-BFA0-FFEFBF2E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78EC7-1E46-4D4E-B754-7395A62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4037B-5719-E242-BE8E-7FA27398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73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943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4958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FF38F05-C12C-D240-9C3E-DC4FCE5CE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0E3BFD55-76C1-1F4C-92FC-6684F5763C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35925" y="6446838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en-US" b="1">
                <a:solidFill>
                  <a:schemeClr val="bg1"/>
                </a:solidFill>
              </a:rPr>
              <a:t>Page </a:t>
            </a:r>
            <a:fld id="{FDA55D8F-C5A2-E348-A618-E587E5C4244E}" type="slidenum">
              <a:rPr lang="fr-FR" altLang="en-US" b="1">
                <a:solidFill>
                  <a:schemeClr val="bg1"/>
                </a:solidFill>
              </a:rPr>
              <a:pPr/>
              <a:t>‹#›</a:t>
            </a:fld>
            <a:endParaRPr lang="fr-F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2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>
            <a:extLst>
              <a:ext uri="{FF2B5EF4-FFF2-40B4-BE49-F238E27FC236}">
                <a16:creationId xmlns:a16="http://schemas.microsoft.com/office/drawing/2014/main" id="{F3DA8614-8B43-C94D-A34E-D85FD299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 Box 6">
            <a:extLst>
              <a:ext uri="{FF2B5EF4-FFF2-40B4-BE49-F238E27FC236}">
                <a16:creationId xmlns:a16="http://schemas.microsoft.com/office/drawing/2014/main" id="{32A4696D-92A3-5548-9E81-59497AE8E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69" y="4869160"/>
            <a:ext cx="84032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en-US" sz="3200" b="1" dirty="0">
                <a:solidFill>
                  <a:schemeClr val="bg1"/>
                </a:solidFill>
                <a:latin typeface="Verdana" panose="020B0604030504040204" pitchFamily="34" charset="0"/>
              </a:rPr>
              <a:t>A Deadly Habit: Smoking and </a:t>
            </a:r>
            <a:r>
              <a:rPr lang="fr-FR" altLang="en-US" sz="3200" b="1" dirty="0" err="1">
                <a:solidFill>
                  <a:schemeClr val="bg1"/>
                </a:solidFill>
                <a:latin typeface="Verdana" panose="020B0604030504040204" pitchFamily="34" charset="0"/>
              </a:rPr>
              <a:t>Youth</a:t>
            </a:r>
            <a:endParaRPr lang="fr-FR" altLang="en-US" sz="3200" b="1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fr-FR" altLang="en-US" sz="1600" dirty="0" err="1">
                <a:solidFill>
                  <a:schemeClr val="bg1"/>
                </a:solidFill>
                <a:latin typeface="Verdana" panose="020B0604030504040204" pitchFamily="34" charset="0"/>
              </a:rPr>
              <a:t>Anjana</a:t>
            </a:r>
            <a:r>
              <a:rPr lang="fr-FR" alt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 Delhi  </a:t>
            </a:r>
            <a:r>
              <a:rPr lang="fr-FR" altLang="en-US" sz="1600" dirty="0" err="1">
                <a:solidFill>
                  <a:schemeClr val="bg1"/>
                </a:solidFill>
                <a:latin typeface="Verdana" panose="020B0604030504040204" pitchFamily="34" charset="0"/>
              </a:rPr>
              <a:t>Becky</a:t>
            </a:r>
            <a:r>
              <a:rPr lang="fr-FR" alt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 Ruth  Fred </a:t>
            </a:r>
            <a:r>
              <a:rPr lang="fr-FR" altLang="en-US" sz="1600" dirty="0" err="1">
                <a:solidFill>
                  <a:schemeClr val="bg1"/>
                </a:solidFill>
                <a:latin typeface="Verdana" panose="020B0604030504040204" pitchFamily="34" charset="0"/>
              </a:rPr>
              <a:t>Salzmann</a:t>
            </a:r>
            <a:r>
              <a:rPr lang="fr-FR" alt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</a:p>
          <a:p>
            <a:endParaRPr lang="fr-FR" altLang="en-US" sz="2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66" y="4940549"/>
            <a:ext cx="3660653" cy="1514727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ANALYSIS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4042676" y="4653136"/>
            <a:ext cx="4921812" cy="159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altLang="en-US" sz="2400" b="1" dirty="0">
                <a:solidFill>
                  <a:prstClr val="white"/>
                </a:solidFill>
                <a:latin typeface="+mj-lt"/>
              </a:rPr>
              <a:t>WHO</a:t>
            </a:r>
            <a:r>
              <a:rPr lang="fr-FR" altLang="en-US" sz="2400" dirty="0">
                <a:solidFill>
                  <a:prstClr val="white"/>
                </a:solidFill>
                <a:latin typeface="+mj-lt"/>
              </a:rPr>
              <a:t> </a:t>
            </a:r>
            <a:r>
              <a:rPr lang="fr-FR" altLang="en-US" sz="2400" dirty="0" err="1">
                <a:solidFill>
                  <a:prstClr val="white"/>
                </a:solidFill>
                <a:latin typeface="+mj-lt"/>
              </a:rPr>
              <a:t>is</a:t>
            </a:r>
            <a:r>
              <a:rPr lang="fr-FR" altLang="en-US" sz="2400" dirty="0">
                <a:solidFill>
                  <a:prstClr val="white"/>
                </a:solidFill>
                <a:latin typeface="+mj-lt"/>
              </a:rPr>
              <a:t> more </a:t>
            </a:r>
            <a:r>
              <a:rPr lang="fr-FR" altLang="en-US" sz="2400" dirty="0" err="1">
                <a:solidFill>
                  <a:prstClr val="white"/>
                </a:solidFill>
                <a:latin typeface="+mj-lt"/>
              </a:rPr>
              <a:t>likely</a:t>
            </a:r>
            <a:r>
              <a:rPr lang="fr-FR" altLang="en-US" sz="2400" dirty="0">
                <a:solidFill>
                  <a:prstClr val="white"/>
                </a:solidFill>
                <a:latin typeface="+mj-lt"/>
              </a:rPr>
              <a:t> to </a:t>
            </a:r>
            <a:r>
              <a:rPr lang="fr-FR" altLang="en-US" sz="2400" dirty="0" err="1">
                <a:solidFill>
                  <a:prstClr val="white"/>
                </a:solidFill>
                <a:latin typeface="+mj-lt"/>
              </a:rPr>
              <a:t>start</a:t>
            </a:r>
            <a:r>
              <a:rPr lang="fr-FR" altLang="en-US" sz="2400" dirty="0">
                <a:solidFill>
                  <a:prstClr val="white"/>
                </a:solidFill>
                <a:latin typeface="+mj-lt"/>
              </a:rPr>
              <a:t> smoking?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50897B3-45D7-5941-94DD-9CE8E1F5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6100" y="169663"/>
            <a:ext cx="2933303" cy="1643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7D3FA23-4D27-E04D-8C54-B6D0974A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1844" y="2365927"/>
            <a:ext cx="2895054" cy="1595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81B81-ABFF-5D4C-962B-C87ABA2E3749}"/>
              </a:ext>
            </a:extLst>
          </p:cNvPr>
          <p:cNvSpPr txBox="1"/>
          <p:nvPr/>
        </p:nvSpPr>
        <p:spPr>
          <a:xfrm>
            <a:off x="1206498" y="1958004"/>
            <a:ext cx="212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Cigarette Smokers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5BDE20-257F-9F46-A7EC-1DF261380FA7}"/>
              </a:ext>
            </a:extLst>
          </p:cNvPr>
          <p:cNvSpPr txBox="1"/>
          <p:nvPr/>
        </p:nvSpPr>
        <p:spPr>
          <a:xfrm>
            <a:off x="1256825" y="4077665"/>
            <a:ext cx="212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E-Cigarette Smokers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F544502-A6DC-9A45-A4A5-B3381CE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6275" y="148499"/>
            <a:ext cx="2974157" cy="1696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D7CB67E-E56D-3A4C-B1D0-7E7CC7F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18613" y="2350368"/>
            <a:ext cx="2941819" cy="1654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3851BC-E9D0-DC4F-B02F-44161ACB8614}"/>
              </a:ext>
            </a:extLst>
          </p:cNvPr>
          <p:cNvSpPr txBox="1"/>
          <p:nvPr/>
        </p:nvSpPr>
        <p:spPr>
          <a:xfrm>
            <a:off x="5929263" y="4052466"/>
            <a:ext cx="212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E-Cigarette Non- Smokers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509C7C-15F2-434A-BC5D-A9B113B099EF}"/>
              </a:ext>
            </a:extLst>
          </p:cNvPr>
          <p:cNvSpPr txBox="1"/>
          <p:nvPr/>
        </p:nvSpPr>
        <p:spPr>
          <a:xfrm>
            <a:off x="5977457" y="1958003"/>
            <a:ext cx="212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Cigarette Non-Smokers</a:t>
            </a:r>
          </a:p>
        </p:txBody>
      </p:sp>
    </p:spTree>
    <p:extLst>
      <p:ext uri="{BB962C8B-B14F-4D97-AF65-F5344CB8AC3E}">
        <p14:creationId xmlns:p14="http://schemas.microsoft.com/office/powerpoint/2010/main" val="273778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34" y="4759635"/>
            <a:ext cx="2333315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ANALYSIS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095" y="1167975"/>
            <a:ext cx="3892649" cy="2496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457878" y="4869160"/>
            <a:ext cx="4900795" cy="899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2800" dirty="0">
                <a:solidFill>
                  <a:prstClr val="white"/>
                </a:solidFill>
                <a:latin typeface="+mj-lt"/>
              </a:rPr>
              <a:t>At what age do youth start smoking?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AB14-0A77-4144-9DF8-6215A2A1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74633" y="1172627"/>
            <a:ext cx="3901823" cy="2512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9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67" y="4735610"/>
            <a:ext cx="366065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ANALYSIS &amp; DISCUSSION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1680" y="373657"/>
            <a:ext cx="5990819" cy="3703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758204" y="4836420"/>
            <a:ext cx="4921812" cy="159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prstClr val="white"/>
                </a:solidFill>
                <a:latin typeface="+mj-lt"/>
              </a:rPr>
              <a:t>T-test analysis revealed that youth start smoking cigarettes before they start vaping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9600" b="1" dirty="0">
                <a:solidFill>
                  <a:prstClr val="white"/>
                </a:solidFill>
                <a:latin typeface="+mj-lt"/>
              </a:rPr>
              <a:t>WHY?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33752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14E2A-AC09-0A44-B99F-09C87DE3D302}"/>
              </a:ext>
            </a:extLst>
          </p:cNvPr>
          <p:cNvSpPr txBox="1"/>
          <p:nvPr/>
        </p:nvSpPr>
        <p:spPr>
          <a:xfrm>
            <a:off x="358061" y="490107"/>
            <a:ext cx="6793174" cy="1148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10000"/>
              </a:lnSpc>
              <a:spcAft>
                <a:spcPts val="600"/>
              </a:spcAft>
              <a:buClr>
                <a:srgbClr val="F81B02"/>
              </a:buClr>
              <a:buSzPct val="110000"/>
            </a:pPr>
            <a:r>
              <a:rPr lang="en-US" sz="3200" b="1" dirty="0">
                <a:solidFill>
                  <a:prstClr val="white"/>
                </a:solidFill>
                <a:latin typeface="Calibri Light" panose="020F0302020204030204"/>
              </a:rPr>
              <a:t>WHY</a:t>
            </a:r>
            <a:r>
              <a:rPr lang="en-US" sz="3200" dirty="0">
                <a:solidFill>
                  <a:prstClr val="white"/>
                </a:solidFill>
                <a:latin typeface="Calibri Light" panose="020F0302020204030204"/>
              </a:rPr>
              <a:t> are are youth starting to smoke cigarettes at an earlier age than vaping?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45989-2281-C74F-9EAA-B6F1430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722426">
            <a:off x="2794122" y="2842350"/>
            <a:ext cx="3947359" cy="3089237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CD82AD2-C7D1-A34B-B21F-B2319980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4506">
            <a:off x="2049475" y="2488888"/>
            <a:ext cx="4901034" cy="3270553"/>
          </a:xfrm>
          <a:prstGeom prst="rect">
            <a:avLst/>
          </a:prstGeom>
        </p:spPr>
      </p:pic>
      <p:pic>
        <p:nvPicPr>
          <p:cNvPr id="11" name="Picture 10" descr="A picture containing table, small, different, various&#10;&#10;Description automatically generated">
            <a:extLst>
              <a:ext uri="{FF2B5EF4-FFF2-40B4-BE49-F238E27FC236}">
                <a16:creationId xmlns:a16="http://schemas.microsoft.com/office/drawing/2014/main" id="{A9BA1BA0-F2B3-B040-A939-DE53D533A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3700">
            <a:off x="2153024" y="2664530"/>
            <a:ext cx="4628444" cy="30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0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67" y="4735610"/>
            <a:ext cx="366065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ANALYSIS &amp; DISCUSSION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83"/>
          <a:stretch/>
        </p:blipFill>
        <p:spPr>
          <a:xfrm>
            <a:off x="164277" y="874215"/>
            <a:ext cx="2413789" cy="2774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918632" y="4837338"/>
            <a:ext cx="4764689" cy="159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altLang="en-US" sz="7200" b="1" dirty="0">
                <a:solidFill>
                  <a:prstClr val="white"/>
                </a:solidFill>
                <a:latin typeface="Verdana" panose="020B0604030504040204" pitchFamily="34" charset="0"/>
              </a:rPr>
              <a:t>WHAT</a:t>
            </a:r>
            <a:r>
              <a:rPr lang="fr-FR" altLang="en-US" sz="7200" dirty="0">
                <a:solidFill>
                  <a:prstClr val="white"/>
                </a:solidFill>
                <a:latin typeface="Verdana" panose="020B0604030504040204" pitchFamily="34" charset="0"/>
              </a:rPr>
              <a:t> type of nicotine marketing media </a:t>
            </a:r>
            <a:r>
              <a:rPr lang="fr-FR" altLang="en-US" sz="7200" dirty="0" err="1">
                <a:solidFill>
                  <a:prstClr val="white"/>
                </a:solidFill>
                <a:latin typeface="Verdana" panose="020B0604030504040204" pitchFamily="34" charset="0"/>
              </a:rPr>
              <a:t>is</a:t>
            </a:r>
            <a:r>
              <a:rPr lang="fr-FR" altLang="en-US" sz="7200" dirty="0">
                <a:solidFill>
                  <a:prstClr val="white"/>
                </a:solidFill>
                <a:latin typeface="Verdana" panose="020B0604030504040204" pitchFamily="34" charset="0"/>
              </a:rPr>
              <a:t> </a:t>
            </a:r>
            <a:r>
              <a:rPr lang="fr-FR" altLang="en-US" sz="7200" dirty="0" err="1">
                <a:solidFill>
                  <a:prstClr val="white"/>
                </a:solidFill>
                <a:latin typeface="Verdana" panose="020B0604030504040204" pitchFamily="34" charset="0"/>
              </a:rPr>
              <a:t>most</a:t>
            </a:r>
            <a:r>
              <a:rPr lang="fr-FR" altLang="en-US" sz="7200" dirty="0">
                <a:solidFill>
                  <a:prstClr val="white"/>
                </a:solidFill>
                <a:latin typeface="Verdana" panose="020B0604030504040204" pitchFamily="34" charset="0"/>
              </a:rPr>
              <a:t> effective?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altLang="en-US" sz="7200" dirty="0">
              <a:solidFill>
                <a:prstClr val="white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altLang="en-US" sz="7200" b="1" dirty="0">
                <a:solidFill>
                  <a:prstClr val="white"/>
                </a:solidFill>
                <a:latin typeface="Verdana" panose="020B0604030504040204" pitchFamily="34" charset="0"/>
              </a:rPr>
              <a:t>WHY?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altLang="en-US" sz="7200" dirty="0">
              <a:solidFill>
                <a:prstClr val="white"/>
              </a:solidFill>
              <a:latin typeface="Verdana" panose="020B0604030504040204" pitchFamily="34" charset="0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altLang="en-US" sz="7200" dirty="0">
              <a:solidFill>
                <a:prstClr val="white"/>
              </a:solidFill>
              <a:latin typeface="Verdana" panose="020B0604030504040204" pitchFamily="34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F034A-BA6B-D549-BDA3-D4A4D61C9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35" y="1097385"/>
            <a:ext cx="2636406" cy="229787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E0B394-DE65-D34F-8951-9CCB700FF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9" y="1102554"/>
            <a:ext cx="2643444" cy="2307999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10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14E2A-AC09-0A44-B99F-09C87DE3D302}"/>
              </a:ext>
            </a:extLst>
          </p:cNvPr>
          <p:cNvSpPr txBox="1"/>
          <p:nvPr/>
        </p:nvSpPr>
        <p:spPr>
          <a:xfrm>
            <a:off x="358061" y="490107"/>
            <a:ext cx="6727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altLang="en-US" sz="2400" b="1" dirty="0">
                <a:solidFill>
                  <a:prstClr val="white"/>
                </a:solidFill>
                <a:latin typeface="Verdana" panose="020B0604030504040204" pitchFamily="34" charset="0"/>
              </a:rPr>
              <a:t>WHY </a:t>
            </a:r>
            <a:r>
              <a:rPr lang="fr-FR" altLang="en-US" sz="2400" dirty="0" err="1">
                <a:solidFill>
                  <a:prstClr val="white"/>
                </a:solidFill>
                <a:latin typeface="Verdana" panose="020B0604030504040204" pitchFamily="34" charset="0"/>
              </a:rPr>
              <a:t>is</a:t>
            </a:r>
            <a:r>
              <a:rPr lang="fr-FR" altLang="en-US" sz="2400" dirty="0">
                <a:solidFill>
                  <a:prstClr val="white"/>
                </a:solidFill>
                <a:latin typeface="Verdana" panose="020B0604030504040204" pitchFamily="34" charset="0"/>
              </a:rPr>
              <a:t> point of sale nicotine marketing media </a:t>
            </a:r>
            <a:r>
              <a:rPr lang="fr-FR" altLang="en-US" sz="2400" dirty="0" err="1">
                <a:solidFill>
                  <a:prstClr val="white"/>
                </a:solidFill>
                <a:latin typeface="Verdana" panose="020B0604030504040204" pitchFamily="34" charset="0"/>
              </a:rPr>
              <a:t>most</a:t>
            </a:r>
            <a:r>
              <a:rPr lang="fr-FR" altLang="en-US" sz="2400" dirty="0">
                <a:solidFill>
                  <a:prstClr val="white"/>
                </a:solidFill>
                <a:latin typeface="Verdana" panose="020B0604030504040204" pitchFamily="34" charset="0"/>
              </a:rPr>
              <a:t> effective?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45989-2281-C74F-9EAA-B6F1430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5059" y="2035146"/>
            <a:ext cx="6623041" cy="373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2AD2-C7D1-A34B-B21F-B2319980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1124506">
            <a:off x="1925380" y="2332000"/>
            <a:ext cx="5947989" cy="3298083"/>
          </a:xfrm>
          <a:prstGeom prst="rect">
            <a:avLst/>
          </a:prstGeom>
        </p:spPr>
      </p:pic>
      <p:pic>
        <p:nvPicPr>
          <p:cNvPr id="4" name="Picture 3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B29196C4-B857-654E-9194-90297A9BA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4024">
            <a:off x="2295205" y="1878271"/>
            <a:ext cx="5652230" cy="37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790D-DB20-214A-9687-2716FB7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081" y="3217093"/>
            <a:ext cx="2306939" cy="2468207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4400" b="1" spc="-150" dirty="0">
                <a:solidFill>
                  <a:schemeClr val="tx2"/>
                </a:solidFill>
              </a:rPr>
              <a:t>It’s personal</a:t>
            </a:r>
          </a:p>
        </p:txBody>
      </p:sp>
      <p:sp>
        <p:nvSpPr>
          <p:cNvPr id="59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9C421FA5-5974-E642-AC0C-54979F3CE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9" r="2535" b="-1"/>
          <a:stretch/>
        </p:blipFill>
        <p:spPr>
          <a:xfrm>
            <a:off x="699555" y="46140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46" name="Picture 45" descr="A group of young men standing next to a football ball&#10;&#10;Description automatically generated">
            <a:extLst>
              <a:ext uri="{FF2B5EF4-FFF2-40B4-BE49-F238E27FC236}">
                <a16:creationId xmlns:a16="http://schemas.microsoft.com/office/drawing/2014/main" id="{DE8CB4DF-1A05-FE4D-AC0A-F290C5D8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220"/>
          <a:stretch/>
        </p:blipFill>
        <p:spPr>
          <a:xfrm>
            <a:off x="709770" y="44867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8210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790D-DB20-214A-9687-2716FB7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97" y="3217093"/>
            <a:ext cx="2799724" cy="2468207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4400" b="1" spc="-150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59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524335-45CF-FB44-A957-DA25A5ED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09" b="4109"/>
          <a:stretch/>
        </p:blipFill>
        <p:spPr>
          <a:xfrm>
            <a:off x="781201" y="532771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849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8">
            <a:extLst>
              <a:ext uri="{FF2B5EF4-FFF2-40B4-BE49-F238E27FC236}">
                <a16:creationId xmlns:a16="http://schemas.microsoft.com/office/drawing/2014/main" id="{9F09BA4A-0079-BD4A-AA2D-4FAB5BC4E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764704"/>
            <a:ext cx="266429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According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to the CDC,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each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day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in the US,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approximately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1600 adolescents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smoke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their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first cigarette.</a:t>
            </a:r>
          </a:p>
          <a:p>
            <a:endParaRPr lang="fr-FR" alt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If cigarette smoking continues at the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current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rate, 5.6 million of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today’s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Americans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younger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than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18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will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die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early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from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a smoking-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related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illness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. </a:t>
            </a:r>
          </a:p>
          <a:p>
            <a:endParaRPr lang="fr-FR" alt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If smoking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is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a DEADLY CHOICE,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why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are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youth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making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it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?</a:t>
            </a:r>
          </a:p>
          <a:p>
            <a:endParaRPr lang="fr-FR" altLang="en-US" b="1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endParaRPr lang="fr-FR" altLang="en-US" b="1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endParaRPr lang="fr-FR" altLang="en-US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Picture 3" descr="A picture containing person, person, food, looking&#10;&#10;Description automatically generated">
            <a:extLst>
              <a:ext uri="{FF2B5EF4-FFF2-40B4-BE49-F238E27FC236}">
                <a16:creationId xmlns:a16="http://schemas.microsoft.com/office/drawing/2014/main" id="{ABCC7891-2DAF-E34E-A9C5-CE76F62D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96752"/>
            <a:ext cx="5065473" cy="3383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97985577-EC8D-D540-8783-59DB96C6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185738"/>
            <a:ext cx="23631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en-US" sz="3200" b="1" dirty="0">
                <a:solidFill>
                  <a:schemeClr val="bg1"/>
                </a:solidFill>
                <a:latin typeface="Verdana" panose="020B0604030504040204" pitchFamily="34" charset="0"/>
              </a:rPr>
              <a:t>PURPOSE</a:t>
            </a:r>
            <a:endParaRPr lang="fr-FR" altLang="en-US" dirty="0">
              <a:solidFill>
                <a:schemeClr val="bg1"/>
              </a:solidFill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92ACAAC-71AE-AC4D-B0CC-34893ADEF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1628800"/>
            <a:ext cx="403244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To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determine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how to best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address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the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problem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of smoking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among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youth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,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we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need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to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understand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what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factors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make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them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more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likely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to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develop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this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schemeClr val="bg1"/>
                </a:solidFill>
                <a:latin typeface="Verdana" panose="020B0604030504040204" pitchFamily="34" charset="0"/>
              </a:rPr>
              <a:t>deadly</a:t>
            </a:r>
            <a:r>
              <a:rPr lang="fr-FR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 habit.</a:t>
            </a:r>
          </a:p>
          <a:p>
            <a:endParaRPr lang="fr-FR" alt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algn="just"/>
            <a:endParaRPr lang="fr-FR" altLang="en-US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3" name="Picture 2" descr="A picture containing person, person, child, sitting&#10;&#10;Description automatically generated">
            <a:extLst>
              <a:ext uri="{FF2B5EF4-FFF2-40B4-BE49-F238E27FC236}">
                <a16:creationId xmlns:a16="http://schemas.microsoft.com/office/drawing/2014/main" id="{206640D7-A218-F348-A0CE-E25791ED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196752"/>
            <a:ext cx="3442447" cy="2808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90E99-324B-C04F-98FE-8AC18631E81A}"/>
              </a:ext>
            </a:extLst>
          </p:cNvPr>
          <p:cNvSpPr txBox="1"/>
          <p:nvPr/>
        </p:nvSpPr>
        <p:spPr>
          <a:xfrm>
            <a:off x="1225802" y="4397369"/>
            <a:ext cx="7200800" cy="2217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altLang="en-US" b="1" dirty="0">
                <a:solidFill>
                  <a:prstClr val="white"/>
                </a:solidFill>
                <a:latin typeface="Verdana" panose="020B0604030504040204" pitchFamily="34" charset="0"/>
              </a:rPr>
              <a:t>WHAT 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race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is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more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likely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to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start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smoking?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altLang="en-US" b="1" dirty="0">
                <a:solidFill>
                  <a:prstClr val="white"/>
                </a:solidFill>
                <a:latin typeface="Verdana" panose="020B0604030504040204" pitchFamily="34" charset="0"/>
              </a:rPr>
              <a:t>WHAT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age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do teenagers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start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smoking?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altLang="en-US" b="1" dirty="0">
                <a:solidFill>
                  <a:prstClr val="white"/>
                </a:solidFill>
                <a:latin typeface="Verdana" panose="020B0604030504040204" pitchFamily="34" charset="0"/>
              </a:rPr>
              <a:t>WHAT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type of marketing media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is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</a:t>
            </a:r>
            <a:r>
              <a:rPr lang="fr-FR" altLang="en-US" dirty="0" err="1">
                <a:solidFill>
                  <a:prstClr val="white"/>
                </a:solidFill>
                <a:latin typeface="Verdana" panose="020B0604030504040204" pitchFamily="34" charset="0"/>
              </a:rPr>
              <a:t>most</a:t>
            </a:r>
            <a:r>
              <a:rPr lang="fr-FR" altLang="en-US" dirty="0">
                <a:solidFill>
                  <a:prstClr val="white"/>
                </a:solidFill>
                <a:latin typeface="Verdana" panose="020B0604030504040204" pitchFamily="34" charset="0"/>
              </a:rPr>
              <a:t> effective?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altLang="en-US" dirty="0">
              <a:solidFill>
                <a:prstClr val="white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B790D-DB20-214A-9687-2716FB7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081" y="3217093"/>
            <a:ext cx="2306939" cy="2468207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4400" b="1" spc="-150" dirty="0">
                <a:solidFill>
                  <a:schemeClr val="tx2"/>
                </a:solidFill>
              </a:rPr>
              <a:t>It’s personal</a:t>
            </a:r>
          </a:p>
        </p:txBody>
      </p:sp>
      <p:sp>
        <p:nvSpPr>
          <p:cNvPr id="59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9C421FA5-5974-E642-AC0C-54979F3CE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9" r="2535" b="-1"/>
          <a:stretch/>
        </p:blipFill>
        <p:spPr>
          <a:xfrm>
            <a:off x="699555" y="46140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46" name="Picture 45" descr="A group of young men standing next to a football ball&#10;&#10;Description automatically generated">
            <a:extLst>
              <a:ext uri="{FF2B5EF4-FFF2-40B4-BE49-F238E27FC236}">
                <a16:creationId xmlns:a16="http://schemas.microsoft.com/office/drawing/2014/main" id="{DE8CB4DF-1A05-FE4D-AC0A-F290C5D8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220"/>
          <a:stretch/>
        </p:blipFill>
        <p:spPr>
          <a:xfrm>
            <a:off x="709770" y="44867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9941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47" y="4741685"/>
            <a:ext cx="2873248" cy="1777829"/>
          </a:xfrm>
        </p:spPr>
        <p:txBody>
          <a:bodyPr vert="horz" lIns="228600" tIns="228600" rIns="228600" bIns="228600" rtlCol="0" anchor="ctr">
            <a:normAutofit fontScale="90000"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EXPLORATION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77" y="671951"/>
            <a:ext cx="6684791" cy="3359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2995412" y="4800156"/>
            <a:ext cx="6026942" cy="222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>
              <a:latin typeface="+mj-lt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8000" dirty="0">
                <a:latin typeface="+mj-lt"/>
              </a:rPr>
              <a:t>D</a:t>
            </a:r>
            <a:r>
              <a:rPr lang="en-US" sz="7200" dirty="0">
                <a:latin typeface="+mj-lt"/>
              </a:rPr>
              <a:t>ata extracted from 2019 CDC National Youth Tobacco Survey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7200" dirty="0">
                <a:latin typeface="+mj-lt"/>
              </a:rPr>
              <a:t>19,018 respondents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7200" dirty="0">
                <a:latin typeface="+mj-lt"/>
              </a:rPr>
              <a:t>104 questions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7200" dirty="0">
                <a:solidFill>
                  <a:prstClr val="white"/>
                </a:solidFill>
                <a:latin typeface="+mj-lt"/>
              </a:rPr>
              <a:t>Large  data set, however, it was not reported in a way that allowed extraction of relevant facts.</a:t>
            </a:r>
            <a:br>
              <a:rPr lang="en-US" sz="7200" dirty="0">
                <a:solidFill>
                  <a:prstClr val="white"/>
                </a:solidFill>
                <a:latin typeface="+mj-lt"/>
              </a:rPr>
            </a:br>
            <a:endParaRPr lang="en-US" sz="7200" dirty="0">
              <a:latin typeface="+mj-lt"/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50014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09" y="4734880"/>
            <a:ext cx="366065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CLEAN-UP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794" y="1560288"/>
            <a:ext cx="8781665" cy="1957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758093" y="5216159"/>
            <a:ext cx="4711405" cy="128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white"/>
                </a:solidFill>
                <a:latin typeface="+mj-lt"/>
              </a:rPr>
              <a:t>Renamed the response columns to allow extraction of relevant data.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5430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5" y="4769526"/>
            <a:ext cx="366065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CLEAN-UP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758093" y="5216159"/>
            <a:ext cx="4711405" cy="128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01807-8D28-0C44-8E12-E15A9478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0" y="1483741"/>
            <a:ext cx="8560082" cy="2126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3FC63F-8552-4642-B78F-B3C679FAA53A}"/>
              </a:ext>
            </a:extLst>
          </p:cNvPr>
          <p:cNvSpPr/>
          <p:nvPr/>
        </p:nvSpPr>
        <p:spPr>
          <a:xfrm>
            <a:off x="3767990" y="5225126"/>
            <a:ext cx="4572000" cy="11618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+mj-lt"/>
              </a:rPr>
              <a:t>Modified classification of smoker by recoding data from # of cigarettes smoked to a yes or no variable.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938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5" y="4769526"/>
            <a:ext cx="366065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CLEAN-UP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758093" y="5216159"/>
            <a:ext cx="4711405" cy="128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01807-8D28-0C44-8E12-E15A9478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0362" y="1483741"/>
            <a:ext cx="7895477" cy="2126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3FC63F-8552-4642-B78F-B3C679FAA53A}"/>
              </a:ext>
            </a:extLst>
          </p:cNvPr>
          <p:cNvSpPr/>
          <p:nvPr/>
        </p:nvSpPr>
        <p:spPr>
          <a:xfrm>
            <a:off x="3768328" y="5313253"/>
            <a:ext cx="4572000" cy="8571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+mj-lt"/>
              </a:rPr>
              <a:t>Recoded </a:t>
            </a:r>
            <a:r>
              <a:rPr lang="en-US" dirty="0" err="1">
                <a:solidFill>
                  <a:prstClr val="white"/>
                </a:solidFill>
                <a:latin typeface="+mj-lt"/>
              </a:rPr>
              <a:t>likert</a:t>
            </a:r>
            <a:r>
              <a:rPr lang="en-US" dirty="0">
                <a:solidFill>
                  <a:prstClr val="white"/>
                </a:solidFill>
                <a:latin typeface="+mj-lt"/>
              </a:rPr>
              <a:t> scale from seven to three variables.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345606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5F5D9-05F5-3B40-9DCE-235E30CE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34" y="4759635"/>
            <a:ext cx="2333315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 defTabSz="914400"/>
            <a:r>
              <a:rPr lang="en-US" sz="4000" spc="-150" dirty="0">
                <a:solidFill>
                  <a:srgbClr val="FFFEFF"/>
                </a:solidFill>
              </a:rPr>
              <a:t>DATA ANALYSIS</a:t>
            </a:r>
          </a:p>
        </p:txBody>
      </p:sp>
      <p:sp>
        <p:nvSpPr>
          <p:cNvPr id="146" name="Freeform: Shape 11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18F53-5ED1-0348-9D43-55548BA0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976" y="1167975"/>
            <a:ext cx="2724886" cy="2496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B68E3-EBC8-B845-842E-1CB284F970C7}"/>
              </a:ext>
            </a:extLst>
          </p:cNvPr>
          <p:cNvSpPr txBox="1"/>
          <p:nvPr/>
        </p:nvSpPr>
        <p:spPr>
          <a:xfrm>
            <a:off x="3457878" y="4869160"/>
            <a:ext cx="4900795" cy="899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8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2800" dirty="0">
                <a:solidFill>
                  <a:prstClr val="white"/>
                </a:solidFill>
                <a:latin typeface="+mj-lt"/>
              </a:rPr>
              <a:t>What gender is more likely to smoke?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AB14-0A77-4144-9DF8-6215A2A1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4282" y="1172627"/>
            <a:ext cx="3102525" cy="2512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95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980</Words>
  <Application>Microsoft Macintosh PowerPoint</Application>
  <PresentationFormat>On-screen Show (4:3)</PresentationFormat>
  <Paragraphs>153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Verdana</vt:lpstr>
      <vt:lpstr>Wingdings</vt:lpstr>
      <vt:lpstr>Atlas</vt:lpstr>
      <vt:lpstr>PowerPoint Presentation</vt:lpstr>
      <vt:lpstr>PowerPoint Presentation</vt:lpstr>
      <vt:lpstr>PowerPoint Presentation</vt:lpstr>
      <vt:lpstr>It’s personal</vt:lpstr>
      <vt:lpstr>DATA EXPLORATION</vt:lpstr>
      <vt:lpstr>DATA CLEAN-UP</vt:lpstr>
      <vt:lpstr>DATA CLEAN-UP</vt:lpstr>
      <vt:lpstr>DATA CLEAN-UP</vt:lpstr>
      <vt:lpstr>DATA ANALYSIS</vt:lpstr>
      <vt:lpstr>DATA ANALYSIS</vt:lpstr>
      <vt:lpstr>DATA ANALYSIS</vt:lpstr>
      <vt:lpstr>DATA ANALYSIS &amp; DISCUSSION</vt:lpstr>
      <vt:lpstr>PowerPoint Presentation</vt:lpstr>
      <vt:lpstr>DATA ANALYSIS &amp; DISCUSSION</vt:lpstr>
      <vt:lpstr>PowerPoint Presentation</vt:lpstr>
      <vt:lpstr>It’s personal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Salzmann</dc:creator>
  <cp:lastModifiedBy>Frederick Salzmann</cp:lastModifiedBy>
  <cp:revision>5</cp:revision>
  <dcterms:created xsi:type="dcterms:W3CDTF">2020-09-22T15:20:35Z</dcterms:created>
  <dcterms:modified xsi:type="dcterms:W3CDTF">2020-09-22T18:44:07Z</dcterms:modified>
</cp:coreProperties>
</file>